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1860" r:id="rId2"/>
    <p:sldId id="256" r:id="rId3"/>
    <p:sldId id="1861" r:id="rId4"/>
    <p:sldId id="261" r:id="rId5"/>
    <p:sldId id="1862" r:id="rId6"/>
    <p:sldId id="1733" r:id="rId7"/>
    <p:sldId id="1736" r:id="rId8"/>
    <p:sldId id="1863" r:id="rId9"/>
    <p:sldId id="1864" r:id="rId10"/>
    <p:sldId id="1865" r:id="rId11"/>
    <p:sldId id="1866" r:id="rId12"/>
    <p:sldId id="1824" r:id="rId13"/>
    <p:sldId id="3308" r:id="rId14"/>
    <p:sldId id="3309" r:id="rId15"/>
    <p:sldId id="3310" r:id="rId16"/>
    <p:sldId id="3311" r:id="rId17"/>
    <p:sldId id="3313" r:id="rId18"/>
    <p:sldId id="3312" r:id="rId19"/>
    <p:sldId id="3314" r:id="rId20"/>
    <p:sldId id="3315" r:id="rId21"/>
    <p:sldId id="3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A1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0"/>
    <p:restoredTop sz="95735"/>
  </p:normalViewPr>
  <p:slideViewPr>
    <p:cSldViewPr snapToGrid="0" snapToObjects="1">
      <p:cViewPr varScale="1">
        <p:scale>
          <a:sx n="109" d="100"/>
          <a:sy n="109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AD926-91AE-AA48-A2DF-74CEE9AEB165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FB250-ED54-914A-81AD-2A8E34EAD5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3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12/13/18 11:35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0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669F3-9284-D044-A1C8-1C2FBF4316A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0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12/13/18 11:35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86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1DF2-1FD7-724F-B964-BC9A9AE0A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41CDF8-2DCC-CC48-8283-71E278F37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352B-F68F-E84C-8F30-C42936D0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F6F48-0B4B-C947-8D92-416BB775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8129-2296-FF45-AA5C-F8A7C6C6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6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6E22-8DDF-B649-8A35-64EE1D69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B58F3-5EDD-2B46-9447-F57E650BE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DF191-7D93-0C42-822F-DD8C11E2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A84E-A960-2E48-92BE-FF3E13E9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ADEDD-0DB4-1543-93DC-6AA8E3F5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7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D1CCC-DDD4-C14A-9FBA-6D97BDF69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917C0-32BF-A34B-8660-DA62C76C4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3052-D946-2444-A0A9-FE6AA22F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D814-9A90-7E42-B843-DD07D9CA1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4945E-48E7-9D48-841B-9E67C96A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37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DAA71D16-3EE8-43BC-ACB7-565FEC06C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9160845" y="4476335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608908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7" y="6629337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016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39" y="6481589"/>
            <a:ext cx="898127" cy="1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4327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3442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734-4C99-E149-AC68-FAE7BDE7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5018-0A7D-8F4D-8369-B751A8EA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C4F84-A15C-FA48-B865-1DD8C298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7964-8962-1040-8E7E-B3CBCB54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27C8-7551-1B4D-B219-799685BFD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1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BAD7-673E-D54B-B987-61B23C046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3979D-8DD3-DE43-B0EA-BB5B7D720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72F94-CAF8-4848-80AC-B7EE68BE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F8FAA-61B6-A249-AEE9-ECD178D4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E092D-02B5-4643-887E-6203C923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6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FAC9-1A5E-6A48-9985-FFFB2AA0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9C0A-B904-C945-B5D3-035CB2BEE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E6280-2C43-9249-A768-569601351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6216-F5FC-D544-801B-060F36F66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157E3-8B17-B141-B87A-D2C6BD7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C706F-D426-4B4E-B3CF-BDFA456C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66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31F0-5B2C-044E-963F-88A91717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AC997-B200-A648-ABB2-4FA9F9089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25869-2CA5-5C45-BD11-8B9905861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41D85-CB5A-C141-8325-8AFDD390B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C9FA6-9780-C145-8035-BB12E6A92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EC05E-8038-484F-8FA1-AC9E420B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40217-ABDF-2C46-A98F-9F968402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5A76B-2FB6-8349-8FA4-5232A3CA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05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BB19-0196-6748-A9BD-59F5EEA5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6E9D1-3334-B641-9BA8-269F9A96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17010-FE12-8742-9C77-82474A1C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7B6F9-519E-5F4C-A4CB-F92CE1B0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9FBF2-4F8C-064B-B99F-65A679F1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33CBB0-699C-F14C-8248-6A511968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BD217-BA61-DE46-B99E-FAF5C214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2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875D-63F4-324E-B376-F6BEE4E7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BB9FE-066D-4B4B-8389-98383739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DFF00-4EBE-5F48-BEA3-59C830B92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EFDB5-B017-1145-BE70-73C4C5DC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8E3BB-2CFB-6948-9CAD-B8AB22136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4A985-6C10-824B-B0CB-B6D8EBBD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9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6485-D243-7347-BDE4-712EE9157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1CDAD-0818-054D-82A8-454A435BA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422F6-7C75-4A49-B677-AAF74959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A2F79-9C02-CB49-BD6E-D6984369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0FBAC-E59A-D04B-A097-7BCF4236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17A6B-9C6E-2C4A-BD60-D5862F30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8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E49C8-C309-6C48-A608-204EE8A2B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77EBE-E2E0-964C-A717-251EB0A72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843E-046A-2D46-99BA-7BD0D1AB6C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46925-E587-B944-89A7-49F9F50556E4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845E9-8A0F-EB4F-B1AF-E27BF4142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10966-7A2C-EC4B-962E-958E76410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DA416-0A79-3A41-9AEC-5512B6A6C6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4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wolterskluwereap.azurewebsites.net/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firehose/2016/09/26/powered-by-microsoft-cognitive-services-uber-begins-using-driver-selfies-to-enhance-security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onnx.ai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fk-demo.azurewebsites.net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icrosoft/AzureSearch_JFK_Fi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4186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Wolters Kluwer – SEC Documents Web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655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http://wolterskluwereap.azurewebsites.net/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B34E6-7A3D-6F42-A206-F133196C3E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72613"/>
            <a:ext cx="83830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852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 Software Augmentation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C97BBE-6023-964F-98CE-93790BE9B0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72613"/>
            <a:ext cx="8383000" cy="406831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Uber – Identity Facial Recognition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838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https://blogs.microsoft.com/firehose/2016/09/26/powered-by-microsoft-cognitive-services-uber-begins-using-driver-selfies-to-enhance-security/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9499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" y="3341339"/>
            <a:ext cx="12191377" cy="3515689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" y="972"/>
            <a:ext cx="12190271" cy="332146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1" y="487"/>
            <a:ext cx="12208193" cy="3321948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3313059"/>
            <a:ext cx="12191377" cy="0"/>
          </a:xfrm>
          <a:prstGeom prst="line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F17D20-2F5A-4851-B595-1D4BBC639D7C}"/>
              </a:ext>
            </a:extLst>
          </p:cNvPr>
          <p:cNvSpPr txBox="1"/>
          <p:nvPr/>
        </p:nvSpPr>
        <p:spPr>
          <a:xfrm>
            <a:off x="9896997" y="3982337"/>
            <a:ext cx="1919968" cy="1779173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Labs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1628">
                    <a:srgbClr val="3F3F3F"/>
                  </a:gs>
                  <a:gs pos="54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early look at emerging Cognitive Services technologies: discover, try, and give feedback on new technologies before general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6121635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Map complex information and data in order to solve specific tasks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4749-D0CB-462D-8C1B-676EAFAC13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297" y="2870431"/>
            <a:ext cx="1138644" cy="11428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233953" y="3982337"/>
            <a:ext cx="1919968" cy="11143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 text and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how to recognize what users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69B4-DCE3-49D1-A283-CE851767DA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615" y="2870429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8009317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billions of web pages, images, videos, and news with the power of Bing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1F6ADD-863C-4CC8-82F7-5FDED46E70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979" y="2870430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0067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Vision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faces to feelings, allow your apps to understand images and video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BBEA5-3BE7-4A1C-A248-A2437260A7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28" y="2870429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157749" y="3982336"/>
            <a:ext cx="2108490" cy="1280575"/>
          </a:xfrm>
          <a:prstGeom prst="rect">
            <a:avLst/>
          </a:prstGeom>
          <a:noFill/>
        </p:spPr>
        <p:txBody>
          <a:bodyPr wrap="square" lIns="179208" tIns="143367" rIns="89630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Hear and speak to your users by filtering noise, identifying speakers,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understanding intent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DD27C-FFAF-448F-9AD1-E3F708A995D5}"/>
              </a:ext>
            </a:extLst>
          </p:cNvPr>
          <p:cNvPicPr>
            <a:picLocks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764" y="2870429"/>
            <a:ext cx="1138460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A386A5-8712-4774-A469-BBABE6FAF283}"/>
              </a:ext>
            </a:extLst>
          </p:cNvPr>
          <p:cNvGrpSpPr/>
          <p:nvPr/>
        </p:nvGrpSpPr>
        <p:grpSpPr>
          <a:xfrm>
            <a:off x="10285562" y="2883873"/>
            <a:ext cx="1142838" cy="1142838"/>
            <a:chOff x="10495195" y="2941204"/>
            <a:chExt cx="1165754" cy="116575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065815-C966-4508-BF15-1D5FB037C0A7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459919D-F1E7-418D-AF32-705CD6154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noFill/>
            <a:ln w="508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D7749-590C-4B2A-A451-0C63865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Microsoft Cognitive Services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Give your apps a human side</a:t>
            </a:r>
          </a:p>
        </p:txBody>
      </p:sp>
    </p:spTree>
    <p:extLst>
      <p:ext uri="{BB962C8B-B14F-4D97-AF65-F5344CB8AC3E}">
        <p14:creationId xmlns:p14="http://schemas.microsoft.com/office/powerpoint/2010/main" val="35322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4675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0" grpId="0"/>
      <p:bldP spid="20" grpId="1"/>
      <p:bldP spid="21" grpId="0"/>
      <p:bldP spid="21" grpId="1"/>
      <p:bldP spid="28" grpId="0"/>
      <p:bldP spid="28" grpId="1"/>
      <p:bldP spid="18" grpId="0"/>
      <p:bldP spid="18" grpId="1"/>
      <p:bldP spid="19" grpId="0"/>
      <p:bldP spid="19" grpId="1"/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90026"/>
            <a:ext cx="9144000" cy="941796"/>
          </a:xfrm>
        </p:spPr>
        <p:txBody>
          <a:bodyPr/>
          <a:lstStyle/>
          <a:p>
            <a:r>
              <a:rPr lang="en-US" sz="4000" dirty="0"/>
              <a:t>Cognitive Services – Live Demos</a:t>
            </a:r>
            <a:br>
              <a:rPr lang="en-US" dirty="0"/>
            </a:br>
            <a:r>
              <a:rPr lang="en-US" sz="2800" dirty="0"/>
              <a:t>https://azure.microsoft.com/en-us/services/cognitive-services/</a:t>
            </a:r>
          </a:p>
        </p:txBody>
      </p:sp>
    </p:spTree>
    <p:extLst>
      <p:ext uri="{BB962C8B-B14F-4D97-AF65-F5344CB8AC3E}">
        <p14:creationId xmlns:p14="http://schemas.microsoft.com/office/powerpoint/2010/main" val="11476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202227"/>
            <a:ext cx="9144000" cy="1329595"/>
          </a:xfrm>
        </p:spPr>
        <p:txBody>
          <a:bodyPr/>
          <a:lstStyle/>
          <a:p>
            <a:r>
              <a:rPr lang="en-US" sz="4000" dirty="0"/>
              <a:t>Cognitive Services – Custom Vision</a:t>
            </a:r>
            <a:br>
              <a:rPr lang="en-US" dirty="0"/>
            </a:br>
            <a:r>
              <a:rPr lang="en-US" sz="2800" dirty="0"/>
              <a:t>Build an Image Classifier in 5 minutes</a:t>
            </a:r>
            <a:br>
              <a:rPr lang="en-US" sz="2800" dirty="0"/>
            </a:br>
            <a:r>
              <a:rPr lang="en-US" sz="2800" dirty="0"/>
              <a:t>https://github.com/bartczernicki/ImageClassificationStateLicenses</a:t>
            </a:r>
          </a:p>
        </p:txBody>
      </p:sp>
    </p:spTree>
    <p:extLst>
      <p:ext uri="{BB962C8B-B14F-4D97-AF65-F5344CB8AC3E}">
        <p14:creationId xmlns:p14="http://schemas.microsoft.com/office/powerpoint/2010/main" val="293455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914398" y="2547092"/>
            <a:ext cx="1049088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3) AI Operationalization Developers Should be Familiar With</a:t>
            </a:r>
          </a:p>
        </p:txBody>
      </p:sp>
    </p:spTree>
    <p:extLst>
      <p:ext uri="{BB962C8B-B14F-4D97-AF65-F5344CB8AC3E}">
        <p14:creationId xmlns:p14="http://schemas.microsoft.com/office/powerpoint/2010/main" val="203205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– Common Operationalization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757FF4-CD2D-E948-B4D3-2F650E3300B0}"/>
              </a:ext>
            </a:extLst>
          </p:cNvPr>
          <p:cNvSpPr txBox="1"/>
          <p:nvPr/>
        </p:nvSpPr>
        <p:spPr>
          <a:xfrm>
            <a:off x="328941" y="2098431"/>
            <a:ext cx="100928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APIs - RESTful Conventions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Docker Containers – Custom models, Cognitive Services,</a:t>
            </a:r>
          </a:p>
          <a:p>
            <a:r>
              <a:rPr lang="en-US" sz="2800" dirty="0">
                <a:latin typeface="+mj-lt"/>
              </a:rPr>
              <a:t>Immutable ”AI Server” Pattern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ONNX – Open Neural Network Exchange (</a:t>
            </a:r>
            <a:r>
              <a:rPr lang="en-US" sz="2800" dirty="0">
                <a:latin typeface="+mj-lt"/>
                <a:hlinkClick r:id="rId2"/>
              </a:rPr>
              <a:t>http://onnx.ai/</a:t>
            </a:r>
            <a:r>
              <a:rPr lang="en-US" sz="2800" dirty="0">
                <a:latin typeface="+mj-lt"/>
              </a:rPr>
              <a:t>)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DevOps for AI – Work Together with 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58623371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1814429"/>
            <a:ext cx="11032353" cy="1717393"/>
          </a:xfrm>
        </p:spPr>
        <p:txBody>
          <a:bodyPr/>
          <a:lstStyle/>
          <a:p>
            <a:r>
              <a:rPr lang="en-US" sz="4000" dirty="0"/>
              <a:t>Docker Containers – Cognitive Services</a:t>
            </a:r>
            <a:br>
              <a:rPr lang="en-US" dirty="0"/>
            </a:br>
            <a:r>
              <a:rPr lang="en-US" sz="2800" dirty="0"/>
              <a:t>Deploy Cognitive Services as Containers</a:t>
            </a:r>
            <a:br>
              <a:rPr lang="en-US" sz="2800" dirty="0"/>
            </a:br>
            <a:r>
              <a:rPr lang="en-US" sz="2800" dirty="0"/>
              <a:t>https://azure.microsoft.com/en-us/blog/running-cognitive-service-containers/</a:t>
            </a:r>
          </a:p>
        </p:txBody>
      </p:sp>
    </p:spTree>
    <p:extLst>
      <p:ext uri="{BB962C8B-B14F-4D97-AF65-F5344CB8AC3E}">
        <p14:creationId xmlns:p14="http://schemas.microsoft.com/office/powerpoint/2010/main" val="31560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Artificial Intelligence Development Pipeline (CI/CD) 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– DevOps (App Developer &amp; Data Scientists)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D3B7E-E2BD-0A4F-B5DA-47BE2B862C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715" y="3515854"/>
            <a:ext cx="1828067" cy="8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FB964-EA32-F444-8DB4-D0E191BAEA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83" y="2043095"/>
            <a:ext cx="542076" cy="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7FF7DA-0B24-E042-883E-C1257C45B9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1" y="4914582"/>
            <a:ext cx="780288" cy="780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96D0C-EF2D-DE40-A5FC-EE07B46C86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456" y="1342819"/>
            <a:ext cx="812741" cy="8127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E97E1-10E0-1440-927A-5135E00FCE88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 flipV="1">
            <a:off x="2650859" y="2313922"/>
            <a:ext cx="814606" cy="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80AFAA-305D-E54F-AB3E-930B52599867}"/>
              </a:ext>
            </a:extLst>
          </p:cNvPr>
          <p:cNvSpPr txBox="1"/>
          <p:nvPr/>
        </p:nvSpPr>
        <p:spPr>
          <a:xfrm>
            <a:off x="37133" y="2500896"/>
            <a:ext cx="131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Developer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D9EC1-69D8-9442-B9D5-E4533E54DD1F}"/>
              </a:ext>
            </a:extLst>
          </p:cNvPr>
          <p:cNvSpPr txBox="1"/>
          <p:nvPr/>
        </p:nvSpPr>
        <p:spPr>
          <a:xfrm>
            <a:off x="7858411" y="2280543"/>
            <a:ext cx="199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Cloud Services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33-2C5C-2449-8B6E-B5B098D086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945" y="1415754"/>
            <a:ext cx="676456" cy="67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694A8-71F1-324E-88C9-256171FB8F8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83" y="1707947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096EBE-0DB0-4B4D-B94A-EFF5F3F9DD2F}"/>
              </a:ext>
            </a:extLst>
          </p:cNvPr>
          <p:cNvSpPr txBox="1"/>
          <p:nvPr/>
        </p:nvSpPr>
        <p:spPr>
          <a:xfrm>
            <a:off x="2152885" y="2567013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A0772-47EB-4342-A93B-CE2466B8E2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41" y="4885114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3DD6EB-22C8-A845-8C41-BC2230C66D22}"/>
              </a:ext>
            </a:extLst>
          </p:cNvPr>
          <p:cNvSpPr txBox="1"/>
          <p:nvPr/>
        </p:nvSpPr>
        <p:spPr>
          <a:xfrm>
            <a:off x="175506" y="5757696"/>
            <a:ext cx="11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65AFF3-DA02-1949-8C8A-C88E04D3B90E}"/>
              </a:ext>
            </a:extLst>
          </p:cNvPr>
          <p:cNvCxnSpPr/>
          <p:nvPr/>
        </p:nvCxnSpPr>
        <p:spPr>
          <a:xfrm flipV="1">
            <a:off x="1093517" y="5478724"/>
            <a:ext cx="858866" cy="90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84B034-00E8-4040-8CE6-1B1087D1EF27}"/>
              </a:ext>
            </a:extLst>
          </p:cNvPr>
          <p:cNvCxnSpPr/>
          <p:nvPr/>
        </p:nvCxnSpPr>
        <p:spPr>
          <a:xfrm flipV="1">
            <a:off x="1088862" y="2170668"/>
            <a:ext cx="858866" cy="109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F744684-6A57-C84E-A208-2337E29BE97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864" y="2239031"/>
            <a:ext cx="961244" cy="63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EF44-2F6B-3745-9FAF-AF6208862F51}"/>
              </a:ext>
            </a:extLst>
          </p:cNvPr>
          <p:cNvSpPr txBox="1"/>
          <p:nvPr/>
        </p:nvSpPr>
        <p:spPr>
          <a:xfrm>
            <a:off x="10310615" y="5446973"/>
            <a:ext cx="151988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1050" dirty="0"/>
              <a:t>[ { "cat":      0.99218,</a:t>
            </a:r>
            <a:endParaRPr lang="en-US" sz="1050" dirty="0"/>
          </a:p>
          <a:p>
            <a:r>
              <a:rPr lang="es-ES_tradnl" sz="1050" dirty="0"/>
              <a:t>     "feline": 0.81242 </a:t>
            </a:r>
            <a:r>
              <a:rPr lang="en-US" sz="1050" dirty="0"/>
              <a:t>}</a:t>
            </a:r>
            <a:r>
              <a:rPr lang="es-ES_tradnl" sz="1050" dirty="0"/>
              <a:t>]</a:t>
            </a:r>
            <a:endParaRPr lang="en-US" sz="10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98EA20-9C19-D941-97B9-C38BAA467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384" y="2787740"/>
            <a:ext cx="798257" cy="7982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9D645F-CA4A-E04F-9563-B41E4E6A1A4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93462"/>
            <a:ext cx="1349396" cy="127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755F4E-30BF-9441-B436-CEDFD248466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915" y="1290813"/>
            <a:ext cx="681730" cy="689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13051F-C7D0-994E-88A9-8727857301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0489" y="5751735"/>
            <a:ext cx="590550" cy="571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5CC7A9-4A58-5A40-8EA9-F6B5377A9BB2}"/>
              </a:ext>
            </a:extLst>
          </p:cNvPr>
          <p:cNvCxnSpPr>
            <a:cxnSpLocks/>
          </p:cNvCxnSpPr>
          <p:nvPr/>
        </p:nvCxnSpPr>
        <p:spPr>
          <a:xfrm flipV="1">
            <a:off x="271545" y="3647974"/>
            <a:ext cx="3300561" cy="3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1118CE-0706-8245-93E1-EA3EED9B39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972" y="5099615"/>
            <a:ext cx="542076" cy="542076"/>
          </a:xfrm>
          <a:prstGeom prst="rect">
            <a:avLst/>
          </a:prstGeom>
        </p:spPr>
      </p:pic>
      <p:pic>
        <p:nvPicPr>
          <p:cNvPr id="30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316155E7-0413-B144-98CB-AD30C4D74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65465" y="1994713"/>
            <a:ext cx="668912" cy="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0ADA57-557A-254E-9BBB-015289E697C5}"/>
              </a:ext>
            </a:extLst>
          </p:cNvPr>
          <p:cNvSpPr txBox="1"/>
          <p:nvPr/>
        </p:nvSpPr>
        <p:spPr>
          <a:xfrm>
            <a:off x="2556471" y="643327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1AF0B-2ECC-8D49-8781-A3CEEF827E9B}"/>
              </a:ext>
            </a:extLst>
          </p:cNvPr>
          <p:cNvSpPr txBox="1"/>
          <p:nvPr/>
        </p:nvSpPr>
        <p:spPr>
          <a:xfrm>
            <a:off x="7962319" y="3606959"/>
            <a:ext cx="204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FA711F-6932-CF4A-8698-84083E8F5A41}"/>
              </a:ext>
            </a:extLst>
          </p:cNvPr>
          <p:cNvSpPr txBox="1"/>
          <p:nvPr/>
        </p:nvSpPr>
        <p:spPr>
          <a:xfrm>
            <a:off x="7937744" y="4905547"/>
            <a:ext cx="201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Edge Devices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3303EF-A4E7-3D47-AE1E-3F46BB65E69E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11091665" y="2876378"/>
            <a:ext cx="5821" cy="7580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C85590-92C0-C444-8B3F-544E448EE30C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11070560" y="4598623"/>
            <a:ext cx="21105" cy="8483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088">
            <a:extLst>
              <a:ext uri="{FF2B5EF4-FFF2-40B4-BE49-F238E27FC236}">
                <a16:creationId xmlns:a16="http://schemas.microsoft.com/office/drawing/2014/main" id="{BB94E145-15F6-BD4D-B0EB-55020F905598}"/>
              </a:ext>
            </a:extLst>
          </p:cNvPr>
          <p:cNvCxnSpPr>
            <a:cxnSpLocks/>
            <a:stCxn id="48" idx="1"/>
            <a:endCxn id="15" idx="3"/>
          </p:cNvCxnSpPr>
          <p:nvPr/>
        </p:nvCxnSpPr>
        <p:spPr>
          <a:xfrm rot="10800000">
            <a:off x="9945402" y="1753982"/>
            <a:ext cx="538921" cy="2362524"/>
          </a:xfrm>
          <a:prstGeom prst="bentConnector3">
            <a:avLst>
              <a:gd name="adj1" fmla="val 53535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157">
            <a:extLst>
              <a:ext uri="{FF2B5EF4-FFF2-40B4-BE49-F238E27FC236}">
                <a16:creationId xmlns:a16="http://schemas.microsoft.com/office/drawing/2014/main" id="{ED29C93C-55B3-EF4C-8287-0324529C2BBB}"/>
              </a:ext>
            </a:extLst>
          </p:cNvPr>
          <p:cNvCxnSpPr>
            <a:cxnSpLocks/>
            <a:stCxn id="48" idx="1"/>
            <a:endCxn id="24" idx="3"/>
          </p:cNvCxnSpPr>
          <p:nvPr/>
        </p:nvCxnSpPr>
        <p:spPr>
          <a:xfrm rot="10800000">
            <a:off x="9868642" y="3186870"/>
            <a:ext cx="615681" cy="929637"/>
          </a:xfrm>
          <a:prstGeom prst="bentConnector3">
            <a:avLst>
              <a:gd name="adj1" fmla="val 4524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160">
            <a:extLst>
              <a:ext uri="{FF2B5EF4-FFF2-40B4-BE49-F238E27FC236}">
                <a16:creationId xmlns:a16="http://schemas.microsoft.com/office/drawing/2014/main" id="{7C388EF6-3780-2740-A8E1-49B0D693B912}"/>
              </a:ext>
            </a:extLst>
          </p:cNvPr>
          <p:cNvCxnSpPr>
            <a:cxnSpLocks/>
            <a:stCxn id="48" idx="1"/>
            <a:endCxn id="39" idx="3"/>
          </p:cNvCxnSpPr>
          <p:nvPr/>
        </p:nvCxnSpPr>
        <p:spPr>
          <a:xfrm rot="10800000" flipV="1">
            <a:off x="9855422" y="4116506"/>
            <a:ext cx="628901" cy="373942"/>
          </a:xfrm>
          <a:prstGeom prst="bentConnector3">
            <a:avLst>
              <a:gd name="adj1" fmla="val 44408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See the source image">
            <a:extLst>
              <a:ext uri="{FF2B5EF4-FFF2-40B4-BE49-F238E27FC236}">
                <a16:creationId xmlns:a16="http://schemas.microsoft.com/office/drawing/2014/main" id="{F34DCE8B-D77B-0945-ADC3-9F9575C18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5058" y="4100303"/>
            <a:ext cx="550363" cy="7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or: Elbow 133">
            <a:extLst>
              <a:ext uri="{FF2B5EF4-FFF2-40B4-BE49-F238E27FC236}">
                <a16:creationId xmlns:a16="http://schemas.microsoft.com/office/drawing/2014/main" id="{0E482DF8-3D42-DB4F-9137-9B5958D7BCA2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V="1">
            <a:off x="7445396" y="1749190"/>
            <a:ext cx="859060" cy="1081163"/>
          </a:xfrm>
          <a:prstGeom prst="bentConnector3">
            <a:avLst>
              <a:gd name="adj1" fmla="val 58870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03D15C-D619-324B-956E-46BF6D4DDBE5}"/>
              </a:ext>
            </a:extLst>
          </p:cNvPr>
          <p:cNvSpPr txBox="1"/>
          <p:nvPr/>
        </p:nvSpPr>
        <p:spPr>
          <a:xfrm>
            <a:off x="3434079" y="4399490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 Store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A290643-C133-6D45-B21D-0B2DA897A68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708" y="4108178"/>
            <a:ext cx="733358" cy="753332"/>
          </a:xfrm>
          <a:prstGeom prst="rect">
            <a:avLst/>
          </a:prstGeom>
        </p:spPr>
      </p:pic>
      <p:cxnSp>
        <p:nvCxnSpPr>
          <p:cNvPr id="43" name="Connector: Elbow 175">
            <a:extLst>
              <a:ext uri="{FF2B5EF4-FFF2-40B4-BE49-F238E27FC236}">
                <a16:creationId xmlns:a16="http://schemas.microsoft.com/office/drawing/2014/main" id="{D78908F6-F168-E54B-BF88-17F9A5F51D64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7445396" y="2830353"/>
            <a:ext cx="1010312" cy="165449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177">
            <a:extLst>
              <a:ext uri="{FF2B5EF4-FFF2-40B4-BE49-F238E27FC236}">
                <a16:creationId xmlns:a16="http://schemas.microsoft.com/office/drawing/2014/main" id="{177C71CD-D5D9-EE47-831D-C44CBEF50FC0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4134377" y="2313922"/>
            <a:ext cx="1961623" cy="51643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179">
            <a:extLst>
              <a:ext uri="{FF2B5EF4-FFF2-40B4-BE49-F238E27FC236}">
                <a16:creationId xmlns:a16="http://schemas.microsoft.com/office/drawing/2014/main" id="{DA1DD319-A05F-BC41-8FD8-8A19D792576C}"/>
              </a:ext>
            </a:extLst>
          </p:cNvPr>
          <p:cNvCxnSpPr>
            <a:cxnSpLocks/>
            <a:stCxn id="29" idx="3"/>
            <a:endCxn id="41" idx="2"/>
          </p:cNvCxnSpPr>
          <p:nvPr/>
        </p:nvCxnSpPr>
        <p:spPr>
          <a:xfrm flipV="1">
            <a:off x="3324048" y="4707267"/>
            <a:ext cx="1069604" cy="663386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507E9A-0DD6-7643-8F66-B497C1A953A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9189066" y="4484844"/>
            <a:ext cx="115992" cy="5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05">
            <a:extLst>
              <a:ext uri="{FF2B5EF4-FFF2-40B4-BE49-F238E27FC236}">
                <a16:creationId xmlns:a16="http://schemas.microsoft.com/office/drawing/2014/main" id="{39D46B70-10ED-0743-A7E3-B9B9A072207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9117197" y="1749190"/>
            <a:ext cx="151748" cy="47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C4E3BDD-483C-704E-AB8C-0301A1525A2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4322" y="3634388"/>
            <a:ext cx="1214686" cy="96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9" name="Connector: Elbow 54">
            <a:extLst>
              <a:ext uri="{FF2B5EF4-FFF2-40B4-BE49-F238E27FC236}">
                <a16:creationId xmlns:a16="http://schemas.microsoft.com/office/drawing/2014/main" id="{E10726ED-7603-7841-8422-1167DDB80E64}"/>
              </a:ext>
            </a:extLst>
          </p:cNvPr>
          <p:cNvCxnSpPr>
            <a:cxnSpLocks/>
            <a:stCxn id="48" idx="3"/>
            <a:endCxn id="66" idx="3"/>
          </p:cNvCxnSpPr>
          <p:nvPr/>
        </p:nvCxnSpPr>
        <p:spPr>
          <a:xfrm flipH="1">
            <a:off x="7849120" y="4116506"/>
            <a:ext cx="3849888" cy="2243694"/>
          </a:xfrm>
          <a:prstGeom prst="bentConnector3">
            <a:avLst>
              <a:gd name="adj1" fmla="val -5938"/>
            </a:avLst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7">
            <a:extLst>
              <a:ext uri="{FF2B5EF4-FFF2-40B4-BE49-F238E27FC236}">
                <a16:creationId xmlns:a16="http://schemas.microsoft.com/office/drawing/2014/main" id="{7567F3A9-9DDF-B640-900A-F5B5FFFAAB60}"/>
              </a:ext>
            </a:extLst>
          </p:cNvPr>
          <p:cNvCxnSpPr>
            <a:cxnSpLocks/>
            <a:stCxn id="66" idx="1"/>
            <a:endCxn id="62" idx="2"/>
          </p:cNvCxnSpPr>
          <p:nvPr/>
        </p:nvCxnSpPr>
        <p:spPr>
          <a:xfrm rot="10800000">
            <a:off x="4331015" y="5557460"/>
            <a:ext cx="624680" cy="802741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">
            <a:extLst>
              <a:ext uri="{FF2B5EF4-FFF2-40B4-BE49-F238E27FC236}">
                <a16:creationId xmlns:a16="http://schemas.microsoft.com/office/drawing/2014/main" id="{A6046848-95A4-BE4B-9757-114CAC4A9099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rot="16200000" flipV="1">
            <a:off x="2198989" y="1302094"/>
            <a:ext cx="707181" cy="372034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A2F8A6-EE61-C94C-9218-18C0B8123DB9}"/>
              </a:ext>
            </a:extLst>
          </p:cNvPr>
          <p:cNvSpPr txBox="1"/>
          <p:nvPr/>
        </p:nvSpPr>
        <p:spPr>
          <a:xfrm>
            <a:off x="1335157" y="3029344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 Model</a:t>
            </a:r>
          </a:p>
        </p:txBody>
      </p:sp>
      <p:cxnSp>
        <p:nvCxnSpPr>
          <p:cNvPr id="53" name="Connector: Elbow 110">
            <a:extLst>
              <a:ext uri="{FF2B5EF4-FFF2-40B4-BE49-F238E27FC236}">
                <a16:creationId xmlns:a16="http://schemas.microsoft.com/office/drawing/2014/main" id="{DDC6EC1F-2738-B140-8174-D0BE1EA2B2B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7445396" y="2830353"/>
            <a:ext cx="1624988" cy="356516"/>
          </a:xfrm>
          <a:prstGeom prst="bentConnector3">
            <a:avLst>
              <a:gd name="adj1" fmla="val 30882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165">
            <a:extLst>
              <a:ext uri="{FF2B5EF4-FFF2-40B4-BE49-F238E27FC236}">
                <a16:creationId xmlns:a16="http://schemas.microsoft.com/office/drawing/2014/main" id="{E3E1BF04-D906-A647-82DE-AF889CFCDE5F}"/>
              </a:ext>
            </a:extLst>
          </p:cNvPr>
          <p:cNvCxnSpPr>
            <a:cxnSpLocks/>
            <a:stCxn id="8" idx="3"/>
            <a:endCxn id="25" idx="2"/>
          </p:cNvCxnSpPr>
          <p:nvPr/>
        </p:nvCxnSpPr>
        <p:spPr>
          <a:xfrm flipV="1">
            <a:off x="5326782" y="3467243"/>
            <a:ext cx="1443916" cy="480068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461E59-D4D6-714E-B235-988EE4EA4539}"/>
              </a:ext>
            </a:extLst>
          </p:cNvPr>
          <p:cNvSpPr txBox="1"/>
          <p:nvPr/>
        </p:nvSpPr>
        <p:spPr>
          <a:xfrm>
            <a:off x="6058271" y="2612763"/>
            <a:ext cx="125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DevOps Pipeline</a:t>
            </a:r>
          </a:p>
        </p:txBody>
      </p:sp>
      <p:cxnSp>
        <p:nvCxnSpPr>
          <p:cNvPr id="56" name="Connector: Elbow 161">
            <a:extLst>
              <a:ext uri="{FF2B5EF4-FFF2-40B4-BE49-F238E27FC236}">
                <a16:creationId xmlns:a16="http://schemas.microsoft.com/office/drawing/2014/main" id="{D5801219-19CF-6743-B517-5099F7A32E57}"/>
              </a:ext>
            </a:extLst>
          </p:cNvPr>
          <p:cNvCxnSpPr>
            <a:cxnSpLocks/>
            <a:stCxn id="8" idx="1"/>
            <a:endCxn id="18" idx="0"/>
          </p:cNvCxnSpPr>
          <p:nvPr/>
        </p:nvCxnSpPr>
        <p:spPr>
          <a:xfrm rot="10800000" flipV="1">
            <a:off x="671985" y="3947310"/>
            <a:ext cx="2826730" cy="937803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60D8F51-DD1B-5A43-A9C4-2BEC0BF60734}"/>
              </a:ext>
            </a:extLst>
          </p:cNvPr>
          <p:cNvSpPr txBox="1"/>
          <p:nvPr/>
        </p:nvSpPr>
        <p:spPr>
          <a:xfrm>
            <a:off x="1176184" y="3797102"/>
            <a:ext cx="1751638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Customize Model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7A4681-09BF-3F43-A178-3AE7A9FAB3E9}"/>
              </a:ext>
            </a:extLst>
          </p:cNvPr>
          <p:cNvSpPr txBox="1"/>
          <p:nvPr/>
        </p:nvSpPr>
        <p:spPr>
          <a:xfrm>
            <a:off x="5716048" y="3707277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59BB90-4A75-2144-9E0A-87EA4E68391F}"/>
              </a:ext>
            </a:extLst>
          </p:cNvPr>
          <p:cNvSpPr txBox="1"/>
          <p:nvPr/>
        </p:nvSpPr>
        <p:spPr>
          <a:xfrm>
            <a:off x="10518018" y="4714740"/>
            <a:ext cx="106195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20C33E-46C2-C840-89AD-486A5C34B9D4}"/>
              </a:ext>
            </a:extLst>
          </p:cNvPr>
          <p:cNvSpPr txBox="1"/>
          <p:nvPr/>
        </p:nvSpPr>
        <p:spPr>
          <a:xfrm rot="5400000">
            <a:off x="7007024" y="2744994"/>
            <a:ext cx="1921979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&amp; Flight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+ App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573FF4-8376-EF46-9356-3DC68BB0764D}"/>
              </a:ext>
            </a:extLst>
          </p:cNvPr>
          <p:cNvSpPr txBox="1"/>
          <p:nvPr/>
        </p:nvSpPr>
        <p:spPr>
          <a:xfrm>
            <a:off x="2640752" y="1283669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340F47-E48D-B842-97A7-E16A069D9558}"/>
              </a:ext>
            </a:extLst>
          </p:cNvPr>
          <p:cNvSpPr txBox="1"/>
          <p:nvPr/>
        </p:nvSpPr>
        <p:spPr>
          <a:xfrm>
            <a:off x="3572106" y="5105412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 Model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BCB488-A79B-B947-B73B-39C1819608C7}"/>
              </a:ext>
            </a:extLst>
          </p:cNvPr>
          <p:cNvSpPr txBox="1"/>
          <p:nvPr/>
        </p:nvSpPr>
        <p:spPr>
          <a:xfrm>
            <a:off x="10186644" y="6122268"/>
            <a:ext cx="1517817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 Feedback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FFF3BC-3372-BA4C-A1DE-1E362D51180F}"/>
              </a:ext>
            </a:extLst>
          </p:cNvPr>
          <p:cNvSpPr txBox="1"/>
          <p:nvPr/>
        </p:nvSpPr>
        <p:spPr>
          <a:xfrm>
            <a:off x="4393652" y="2086200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Application</a:t>
            </a:r>
          </a:p>
        </p:txBody>
      </p:sp>
      <p:sp>
        <p:nvSpPr>
          <p:cNvPr id="65" name="Cylinder 1033">
            <a:extLst>
              <a:ext uri="{FF2B5EF4-FFF2-40B4-BE49-F238E27FC236}">
                <a16:creationId xmlns:a16="http://schemas.microsoft.com/office/drawing/2014/main" id="{F92E53CC-93D5-1B41-A60F-7A097C6C4A26}"/>
              </a:ext>
            </a:extLst>
          </p:cNvPr>
          <p:cNvSpPr/>
          <p:nvPr/>
        </p:nvSpPr>
        <p:spPr>
          <a:xfrm>
            <a:off x="8692912" y="6083805"/>
            <a:ext cx="1106274" cy="658097"/>
          </a:xfrm>
          <a:prstGeom prst="can">
            <a:avLst>
              <a:gd name="adj" fmla="val 1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 Telemetry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F900F-DBD7-174D-86A1-1F48542290E3}"/>
              </a:ext>
            </a:extLst>
          </p:cNvPr>
          <p:cNvSpPr txBox="1"/>
          <p:nvPr/>
        </p:nvSpPr>
        <p:spPr>
          <a:xfrm>
            <a:off x="4955695" y="6127059"/>
            <a:ext cx="2893425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Retrain Model</a:t>
            </a:r>
          </a:p>
        </p:txBody>
      </p:sp>
    </p:spTree>
    <p:extLst>
      <p:ext uri="{BB962C8B-B14F-4D97-AF65-F5344CB8AC3E}">
        <p14:creationId xmlns:p14="http://schemas.microsoft.com/office/powerpoint/2010/main" val="168233150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914398" y="2547092"/>
            <a:ext cx="1049088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4) ML.NET - Machine Learning for .NET Developers</a:t>
            </a:r>
          </a:p>
        </p:txBody>
      </p:sp>
    </p:spTree>
    <p:extLst>
      <p:ext uri="{BB962C8B-B14F-4D97-AF65-F5344CB8AC3E}">
        <p14:creationId xmlns:p14="http://schemas.microsoft.com/office/powerpoint/2010/main" val="332989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691977" y="889686"/>
            <a:ext cx="856323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AI for Developers</a:t>
            </a:r>
          </a:p>
          <a:p>
            <a:r>
              <a:rPr lang="en-US" sz="4000" dirty="0"/>
              <a:t>Bart Czernicki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@bartczernicki</a:t>
            </a:r>
          </a:p>
          <a:p>
            <a:r>
              <a:rPr lang="en-US" sz="4000" dirty="0"/>
              <a:t>baczerni@microsoft.com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17776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Leverage Familiarity with .NET/C# to infuse AI or train new AI models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ML.NET – Open-Source, Cross-Platform ML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23EA2-F21B-DE45-A775-730965C9E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46" y="1290043"/>
            <a:ext cx="1722788" cy="1722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2F4B0-1D5C-A743-9B97-A97E6088568F}"/>
              </a:ext>
            </a:extLst>
          </p:cNvPr>
          <p:cNvSpPr txBox="1"/>
          <p:nvPr/>
        </p:nvSpPr>
        <p:spPr>
          <a:xfrm>
            <a:off x="328941" y="2098431"/>
            <a:ext cx="95894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Open-Source - https://github.com/dotnet/machinelearning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Cross-Platform – Windows, Linux, Mac (Part of .NET Core 3.0)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Integrate AI/ML Directly into your existing .NET Applications</a:t>
            </a:r>
          </a:p>
          <a:p>
            <a:r>
              <a:rPr lang="en-US" sz="2800" dirty="0">
                <a:latin typeface="+mj-lt"/>
              </a:rPr>
              <a:t>	Use ONNX – No need for R, Python interop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Can place AI/ML models into memory “close” to existing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10573679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90026"/>
            <a:ext cx="9144000" cy="941796"/>
          </a:xfrm>
        </p:spPr>
        <p:txBody>
          <a:bodyPr/>
          <a:lstStyle/>
          <a:p>
            <a:r>
              <a:rPr lang="en-US" sz="4000" dirty="0"/>
              <a:t>ML.NET – Baseball Hall Of Fame Prediction</a:t>
            </a:r>
            <a:br>
              <a:rPr lang="en-US" dirty="0"/>
            </a:br>
            <a:r>
              <a:rPr lang="en-US" sz="2800" dirty="0"/>
              <a:t>https://github.com/bartczernicki/baseballhof-macos</a:t>
            </a:r>
          </a:p>
        </p:txBody>
      </p:sp>
    </p:spTree>
    <p:extLst>
      <p:ext uri="{BB962C8B-B14F-4D97-AF65-F5344CB8AC3E}">
        <p14:creationId xmlns:p14="http://schemas.microsoft.com/office/powerpoint/2010/main" val="213478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914398" y="2916423"/>
            <a:ext cx="104908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1) AI Needs Developers</a:t>
            </a:r>
          </a:p>
        </p:txBody>
      </p:sp>
    </p:spTree>
    <p:extLst>
      <p:ext uri="{BB962C8B-B14F-4D97-AF65-F5344CB8AC3E}">
        <p14:creationId xmlns:p14="http://schemas.microsoft.com/office/powerpoint/2010/main" val="51247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50551" y="1385775"/>
            <a:ext cx="11717419" cy="4677803"/>
            <a:chOff x="427037" y="1473172"/>
            <a:chExt cx="11720744" cy="4679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F7955-B48F-4B4F-8228-5B4A76DC0971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17732-5DD5-9C4A-82D6-819EF012394E}"/>
                </a:ext>
              </a:extLst>
            </p:cNvPr>
            <p:cNvSpPr/>
            <p:nvPr/>
          </p:nvSpPr>
          <p:spPr bwMode="auto">
            <a:xfrm>
              <a:off x="576637" y="263108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28846-2D6E-6448-97CC-18D49ED9AA80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50FF51-72FF-9240-A381-E4870CA082EB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BD3D77-6562-4B4F-A19C-90027F48750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76E6D-AEAE-2549-802A-CBC248DD4401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73A33-3CF5-B74F-AFF5-60774C1CA01D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B74419-12EE-4A48-8DD4-333A98982A80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99DD6-3162-2B46-8F02-6F53CE432AA0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42CB6-538A-1540-909D-581D6B6EF2DD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DEB3D-F5B9-D94B-A3C8-8D998BF51B1A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4F291-3B1E-D74D-A5BB-4761EC9F0819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18BC7-47DD-6B40-84B3-93029F763C6C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8C0024-5A3F-9043-BD40-53B2507FA35F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81F6A-4EBA-E842-B0DE-E101794C7836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BBDB6-8FD7-EB49-ACA2-4D2E1866D815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5F1417-023D-664E-B5ED-BE1A56763220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53B4-0617-BC45-BA7A-1E6D324466F9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CF65D-5504-1B41-9A3A-215D2CFDD9F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92EDA3-5D87-4C4E-B796-4547162DE858}"/>
                </a:ext>
              </a:extLst>
            </p:cNvPr>
            <p:cNvSpPr/>
            <p:nvPr/>
          </p:nvSpPr>
          <p:spPr bwMode="auto">
            <a:xfrm>
              <a:off x="8888865" y="2626670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22E7-0EF8-1B47-BF40-5FD91CDD21EE}"/>
                </a:ext>
              </a:extLst>
            </p:cNvPr>
            <p:cNvSpPr/>
            <p:nvPr/>
          </p:nvSpPr>
          <p:spPr bwMode="auto">
            <a:xfrm>
              <a:off x="10041817" y="2625875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B77E9-8E6E-5F49-B10A-054FF93B6394}"/>
                </a:ext>
              </a:extLst>
            </p:cNvPr>
            <p:cNvSpPr/>
            <p:nvPr/>
          </p:nvSpPr>
          <p:spPr bwMode="auto">
            <a:xfrm>
              <a:off x="11011024" y="262587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AC39-C5D8-DA4D-86E6-7C149070A8E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F2402E-6036-7D40-BA29-334EB3ABC042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B32E8D-E840-0341-BD6C-69998ADF822F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7EEFC-C188-BC42-A158-358CBA135787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(Scikit-learn, MXNet, Keras, Gluon…)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1FEB5F-C1EF-3A43-8D75-56C98BE6297D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7F7B2-7E9A-0849-A80E-00141D598F59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7DA1D3-D036-1549-96A5-19E13B07DE51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89E89B-24DE-634E-BC5E-F924024AFE5B}"/>
                </a:ext>
              </a:extLst>
            </p:cNvPr>
            <p:cNvSpPr/>
            <p:nvPr/>
          </p:nvSpPr>
          <p:spPr bwMode="auto">
            <a:xfrm>
              <a:off x="9138412" y="3954413"/>
              <a:ext cx="2834017" cy="22529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</a:t>
            </a:r>
          </a:p>
        </p:txBody>
      </p:sp>
    </p:spTree>
    <p:extLst>
      <p:ext uri="{BB962C8B-B14F-4D97-AF65-F5344CB8AC3E}">
        <p14:creationId xmlns:p14="http://schemas.microsoft.com/office/powerpoint/2010/main" val="411164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914398" y="2177760"/>
            <a:ext cx="1049088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2) Developers can get started easily on Microsoft AI, but more importantly be </a:t>
            </a:r>
            <a:r>
              <a:rPr lang="en-US" sz="4800" u="sng" dirty="0"/>
              <a:t>productive</a:t>
            </a:r>
          </a:p>
        </p:txBody>
      </p:sp>
    </p:spTree>
    <p:extLst>
      <p:ext uri="{BB962C8B-B14F-4D97-AF65-F5344CB8AC3E}">
        <p14:creationId xmlns:p14="http://schemas.microsoft.com/office/powerpoint/2010/main" val="261856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Empower Information Workers of varying Data Science &amp; Analytics skillsets to contribute in building AI solutions  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Platform – Empowering All Types of Personas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A12DF8-1503-784C-8273-C3B444F56A94}"/>
              </a:ext>
            </a:extLst>
          </p:cNvPr>
          <p:cNvGrpSpPr/>
          <p:nvPr/>
        </p:nvGrpSpPr>
        <p:grpSpPr>
          <a:xfrm>
            <a:off x="258602" y="1313039"/>
            <a:ext cx="5573523" cy="2467177"/>
            <a:chOff x="257775" y="1785962"/>
            <a:chExt cx="4849485" cy="21462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B60EDF-E184-904E-BE85-1EC1B430752E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at application development and system engineering, but no formal Data &amp; AI skillset</a:t>
              </a:r>
            </a:p>
            <a:p>
              <a:endParaRPr lang="en-US" dirty="0"/>
            </a:p>
            <a:p>
              <a:r>
                <a:rPr lang="en-US" dirty="0"/>
                <a:t>Microsoft AI includes Cognitive Services provide ready-to-consume APIs exposed as RESTful endpoints that can inject AI into any application without building models.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4607B-25D6-4242-8765-7375B531F566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Application Developer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903AE-5B21-4A47-9806-8254811C6E9F}"/>
              </a:ext>
            </a:extLst>
          </p:cNvPr>
          <p:cNvGrpSpPr/>
          <p:nvPr/>
        </p:nvGrpSpPr>
        <p:grpSpPr>
          <a:xfrm>
            <a:off x="258602" y="3871891"/>
            <a:ext cx="5573523" cy="2467177"/>
            <a:chOff x="257775" y="1785962"/>
            <a:chExt cx="4849485" cy="21462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CEB4CA-A9A1-DB44-A1E7-DCA00D23322D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in Data &amp; AI theory, but not familiar with cloud &amp; infrastructure.  Typical role: statistician or actuary</a:t>
              </a:r>
            </a:p>
            <a:p>
              <a:endParaRPr lang="en-US" dirty="0"/>
            </a:p>
            <a:p>
              <a:r>
                <a:rPr lang="en-US" dirty="0"/>
                <a:t>Microsoft AI includes various advanced analytics software exposed as PaaS and SaaS offerings that accelerate data scientist productivity by “managing” the analytical infrastructure intricacies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2993F8-1BB6-EB41-9790-123798637301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Platform Data Scientist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9AE237-FB52-E34F-AD09-F2F0137FF013}"/>
              </a:ext>
            </a:extLst>
          </p:cNvPr>
          <p:cNvGrpSpPr/>
          <p:nvPr/>
        </p:nvGrpSpPr>
        <p:grpSpPr>
          <a:xfrm>
            <a:off x="6320289" y="3897080"/>
            <a:ext cx="5573523" cy="2467177"/>
            <a:chOff x="257775" y="1785962"/>
            <a:chExt cx="4849485" cy="21462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15E63A-8260-094F-913B-E149539976C9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Comfortable working in statistical algorithms and AI infrastructure.  Typical role: PhD Data Scientist</a:t>
              </a:r>
            </a:p>
            <a:p>
              <a:endParaRPr lang="en-US" dirty="0"/>
            </a:p>
            <a:p>
              <a:r>
                <a:rPr lang="en-US" dirty="0"/>
                <a:t>Maximize data science choices &amp; flexibility: frameworks, languages, tools, server hardware &amp; location can all be specifically tailored to meet the most demanding organizational AI needs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4BFDCB-1F6E-814F-8C74-7C779E4DE7DC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Professional Data Scientist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4D7628-94B1-C045-A9B9-0CB4EE44FA5B}"/>
              </a:ext>
            </a:extLst>
          </p:cNvPr>
          <p:cNvGrpSpPr/>
          <p:nvPr/>
        </p:nvGrpSpPr>
        <p:grpSpPr>
          <a:xfrm>
            <a:off x="6320289" y="1338853"/>
            <a:ext cx="5573523" cy="2467177"/>
            <a:chOff x="257775" y="1785962"/>
            <a:chExt cx="4849485" cy="214622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91AEEC-7178-1C47-8886-CBC4D86754D1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in the organizational data domain, but no formal Data &amp; AI skillset. Typical role: data steward</a:t>
              </a:r>
            </a:p>
            <a:p>
              <a:endParaRPr lang="en-US" dirty="0"/>
            </a:p>
            <a:p>
              <a:r>
                <a:rPr lang="en-US" dirty="0"/>
                <a:t>Microsoft AI exposes Adaptive Learning frameworks that allow domain SMEs to bring their own data and build sophisticated machine learning models using web applications that abstract data science complexity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EE9B85-F1B2-0F43-AD82-9D411BB8921C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Data Subject Matter Expert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39163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6F72-43D5-C948-8D20-B5891E39E19A}"/>
              </a:ext>
            </a:extLst>
          </p:cNvPr>
          <p:cNvSpPr/>
          <p:nvPr/>
        </p:nvSpPr>
        <p:spPr>
          <a:xfrm>
            <a:off x="1094844" y="1333492"/>
            <a:ext cx="3075603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428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ML &amp; AI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B8EC-A775-7042-AF78-A8D888B947A2}"/>
              </a:ext>
            </a:extLst>
          </p:cNvPr>
          <p:cNvSpPr/>
          <p:nvPr/>
        </p:nvSpPr>
        <p:spPr>
          <a:xfrm>
            <a:off x="1158109" y="2237523"/>
            <a:ext cx="2846681" cy="49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 </a:t>
            </a:r>
            <a:br>
              <a:rPr lang="en-US" sz="11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(Pre-built AI)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4183-03ED-3741-B8C4-8EEA0CF21071}"/>
              </a:ext>
            </a:extLst>
          </p:cNvPr>
          <p:cNvSpPr/>
          <p:nvPr/>
        </p:nvSpPr>
        <p:spPr>
          <a:xfrm>
            <a:off x="631540" y="3062996"/>
            <a:ext cx="1608693" cy="26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33099-7D61-BA40-B9CF-C275DA80FE42}"/>
              </a:ext>
            </a:extLst>
          </p:cNvPr>
          <p:cNvSpPr/>
          <p:nvPr/>
        </p:nvSpPr>
        <p:spPr>
          <a:xfrm>
            <a:off x="2744218" y="3061354"/>
            <a:ext cx="1418354" cy="59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CoreML &amp; Vision</a:t>
            </a:r>
            <a:b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CNTK, TensorFlow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(pre-trained)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D21F0-C025-B14B-801D-63C2F16C198B}"/>
              </a:ext>
            </a:extLst>
          </p:cNvPr>
          <p:cNvCxnSpPr>
            <a:cxnSpLocks/>
          </p:cNvCxnSpPr>
          <p:nvPr/>
        </p:nvCxnSpPr>
        <p:spPr>
          <a:xfrm>
            <a:off x="2542281" y="1691737"/>
            <a:ext cx="0" cy="55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8084-2584-3247-BDA3-ED05922111EF}"/>
              </a:ext>
            </a:extLst>
          </p:cNvPr>
          <p:cNvSpPr/>
          <p:nvPr/>
        </p:nvSpPr>
        <p:spPr>
          <a:xfrm>
            <a:off x="5347542" y="3051815"/>
            <a:ext cx="2374576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Studio 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Notebooks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491B5-FAB4-EA48-BC31-16DA33924805}"/>
              </a:ext>
            </a:extLst>
          </p:cNvPr>
          <p:cNvCxnSpPr>
            <a:cxnSpLocks/>
          </p:cNvCxnSpPr>
          <p:nvPr/>
        </p:nvCxnSpPr>
        <p:spPr>
          <a:xfrm flipV="1">
            <a:off x="2542281" y="1961908"/>
            <a:ext cx="3992549" cy="54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740EB4-249C-B54F-BF7C-9A772C3069E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22391" y="1999177"/>
            <a:ext cx="12439" cy="10526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E74679-0893-A24E-8669-D0F9B2DC2A19}"/>
              </a:ext>
            </a:extLst>
          </p:cNvPr>
          <p:cNvCxnSpPr>
            <a:cxnSpLocks/>
          </p:cNvCxnSpPr>
          <p:nvPr/>
        </p:nvCxnSpPr>
        <p:spPr>
          <a:xfrm flipV="1">
            <a:off x="1385203" y="2830661"/>
            <a:ext cx="2111472" cy="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1B359-B0FD-D443-9CEE-DD2BD21DAECA}"/>
              </a:ext>
            </a:extLst>
          </p:cNvPr>
          <p:cNvCxnSpPr>
            <a:cxnSpLocks/>
          </p:cNvCxnSpPr>
          <p:nvPr/>
        </p:nvCxnSpPr>
        <p:spPr>
          <a:xfrm>
            <a:off x="1385202" y="2836003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6BDDEA-8C5C-1B4C-B026-44B68749F7BE}"/>
              </a:ext>
            </a:extLst>
          </p:cNvPr>
          <p:cNvCxnSpPr/>
          <p:nvPr/>
        </p:nvCxnSpPr>
        <p:spPr>
          <a:xfrm>
            <a:off x="3485458" y="2835998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90EEF1-4969-8540-A6F4-3675C7ECC2A9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2581450" y="2727997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45C4-D51F-5A48-99AE-78F640C12077}"/>
              </a:ext>
            </a:extLst>
          </p:cNvPr>
          <p:cNvCxnSpPr>
            <a:cxnSpLocks/>
          </p:cNvCxnSpPr>
          <p:nvPr/>
        </p:nvCxnSpPr>
        <p:spPr>
          <a:xfrm>
            <a:off x="2542281" y="2679909"/>
            <a:ext cx="0" cy="1494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300A-191E-9447-AD62-49B8631C3AA8}"/>
              </a:ext>
            </a:extLst>
          </p:cNvPr>
          <p:cNvSpPr/>
          <p:nvPr/>
        </p:nvSpPr>
        <p:spPr>
          <a:xfrm>
            <a:off x="9812578" y="3020245"/>
            <a:ext cx="1826460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Tools for AI, R, Python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.NET 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Services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Python SDK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534972-2B0E-254B-A476-6216B1B97DCC}"/>
              </a:ext>
            </a:extLst>
          </p:cNvPr>
          <p:cNvSpPr/>
          <p:nvPr/>
        </p:nvSpPr>
        <p:spPr bwMode="auto">
          <a:xfrm>
            <a:off x="2451914" y="187699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8F18E8-E4E0-6249-A250-1E139B78265B}"/>
              </a:ext>
            </a:extLst>
          </p:cNvPr>
          <p:cNvSpPr/>
          <p:nvPr/>
        </p:nvSpPr>
        <p:spPr bwMode="auto">
          <a:xfrm>
            <a:off x="6435492" y="1882230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D20D8B-0DC8-114D-AB04-767BAD771ED0}"/>
              </a:ext>
            </a:extLst>
          </p:cNvPr>
          <p:cNvSpPr/>
          <p:nvPr/>
        </p:nvSpPr>
        <p:spPr bwMode="auto">
          <a:xfrm>
            <a:off x="1311115" y="2745632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7D260F-D309-FF48-8CA5-572865D510D3}"/>
              </a:ext>
            </a:extLst>
          </p:cNvPr>
          <p:cNvSpPr/>
          <p:nvPr/>
        </p:nvSpPr>
        <p:spPr bwMode="auto">
          <a:xfrm>
            <a:off x="3395092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D6E2CA-D308-1A44-9530-57BD94ED4CB9}"/>
              </a:ext>
            </a:extLst>
          </p:cNvPr>
          <p:cNvSpPr/>
          <p:nvPr/>
        </p:nvSpPr>
        <p:spPr bwMode="auto">
          <a:xfrm>
            <a:off x="4760950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AAEA4-1E8C-264D-AC0A-2468509CB608}"/>
              </a:ext>
            </a:extLst>
          </p:cNvPr>
          <p:cNvSpPr/>
          <p:nvPr/>
        </p:nvSpPr>
        <p:spPr bwMode="auto">
          <a:xfrm>
            <a:off x="6439805" y="275495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7" name="Arrow: Chevron 57">
            <a:extLst>
              <a:ext uri="{FF2B5EF4-FFF2-40B4-BE49-F238E27FC236}">
                <a16:creationId xmlns:a16="http://schemas.microsoft.com/office/drawing/2014/main" id="{8DCC90CC-22C9-4A45-9548-B66A668AA140}"/>
              </a:ext>
            </a:extLst>
          </p:cNvPr>
          <p:cNvSpPr/>
          <p:nvPr/>
        </p:nvSpPr>
        <p:spPr bwMode="auto">
          <a:xfrm>
            <a:off x="497710" y="3793992"/>
            <a:ext cx="11377391" cy="259979"/>
          </a:xfrm>
          <a:prstGeom prst="chevron">
            <a:avLst/>
          </a:prstGeom>
          <a:solidFill>
            <a:srgbClr val="7F43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A7D1F6-B4BA-1640-AACC-E8E0C4279498}"/>
              </a:ext>
            </a:extLst>
          </p:cNvPr>
          <p:cNvSpPr/>
          <p:nvPr/>
        </p:nvSpPr>
        <p:spPr>
          <a:xfrm>
            <a:off x="651584" y="3798707"/>
            <a:ext cx="3552379" cy="2807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Easier / Less control / Application Developers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B4835-570A-B540-8241-9054C06CBC10}"/>
              </a:ext>
            </a:extLst>
          </p:cNvPr>
          <p:cNvSpPr/>
          <p:nvPr/>
        </p:nvSpPr>
        <p:spPr>
          <a:xfrm>
            <a:off x="8034334" y="3777754"/>
            <a:ext cx="3310913" cy="28630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Harder / Full control / Data Scientists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679EA4-316A-7C4B-9EF0-F5143F0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127620"/>
            <a:ext cx="11673444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 Products (Consume vs Build)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67E4E7-0CC2-7E48-987D-A0566751B4BA}"/>
              </a:ext>
            </a:extLst>
          </p:cNvPr>
          <p:cNvSpPr/>
          <p:nvPr/>
        </p:nvSpPr>
        <p:spPr>
          <a:xfrm>
            <a:off x="4013292" y="3053355"/>
            <a:ext cx="1608693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Vision, Custom Speech)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41744D-7A34-8349-854D-34057AF35ADF}"/>
              </a:ext>
            </a:extLst>
          </p:cNvPr>
          <p:cNvCxnSpPr>
            <a:cxnSpLocks/>
          </p:cNvCxnSpPr>
          <p:nvPr/>
        </p:nvCxnSpPr>
        <p:spPr>
          <a:xfrm>
            <a:off x="4847402" y="2829363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4204B1-1E11-4044-AD72-205AD87B2CAD}"/>
              </a:ext>
            </a:extLst>
          </p:cNvPr>
          <p:cNvCxnSpPr>
            <a:cxnSpLocks/>
          </p:cNvCxnSpPr>
          <p:nvPr/>
        </p:nvCxnSpPr>
        <p:spPr>
          <a:xfrm>
            <a:off x="4941682" y="2847699"/>
            <a:ext cx="57474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89FB9E-A4EC-5746-B385-64A2E7730B8D}"/>
              </a:ext>
            </a:extLst>
          </p:cNvPr>
          <p:cNvCxnSpPr>
            <a:cxnSpLocks/>
          </p:cNvCxnSpPr>
          <p:nvPr/>
        </p:nvCxnSpPr>
        <p:spPr>
          <a:xfrm>
            <a:off x="8765250" y="2823215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E38EF0-28A5-1648-9A43-5938CA950809}"/>
              </a:ext>
            </a:extLst>
          </p:cNvPr>
          <p:cNvSpPr/>
          <p:nvPr/>
        </p:nvSpPr>
        <p:spPr>
          <a:xfrm>
            <a:off x="5758152" y="2244260"/>
            <a:ext cx="1533096" cy="4904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</a:t>
            </a: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AI)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3AC10B-4E51-884E-A46A-C3DC5575623E}"/>
              </a:ext>
            </a:extLst>
          </p:cNvPr>
          <p:cNvSpPr/>
          <p:nvPr/>
        </p:nvSpPr>
        <p:spPr>
          <a:xfrm>
            <a:off x="7825245" y="3053355"/>
            <a:ext cx="1870019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DSVM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Server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2016/2017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E579A-C22D-A44C-B30C-CA065D8DC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711" y="4215120"/>
          <a:ext cx="11377391" cy="2194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592004">
                  <a:extLst>
                    <a:ext uri="{9D8B030D-6E8A-4147-A177-3AD203B41FA5}">
                      <a16:colId xmlns:a16="http://schemas.microsoft.com/office/drawing/2014/main" val="548647743"/>
                    </a:ext>
                  </a:extLst>
                </a:gridCol>
                <a:gridCol w="3691152">
                  <a:extLst>
                    <a:ext uri="{9D8B030D-6E8A-4147-A177-3AD203B41FA5}">
                      <a16:colId xmlns:a16="http://schemas.microsoft.com/office/drawing/2014/main" val="274475097"/>
                    </a:ext>
                  </a:extLst>
                </a:gridCol>
                <a:gridCol w="4094235">
                  <a:extLst>
                    <a:ext uri="{9D8B030D-6E8A-4147-A177-3AD203B41FA5}">
                      <a16:colId xmlns:a16="http://schemas.microsoft.com/office/drawing/2014/main" val="951580272"/>
                    </a:ext>
                  </a:extLst>
                </a:gridCol>
              </a:tblGrid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Novice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Intermediate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Advanced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3019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pre-built AI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with PaaS tools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however your like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8312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 (via PaaS)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your own compute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infrastructure (cloud, on-premises) or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leverage Azure PaaS compute services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50627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coding required for building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models.  Code only for consuming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web driven &amp; code-first development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Code-first development environments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building &amp; consuming AI/ML models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05983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&amp; pre-build model customer support</a:t>
                      </a:r>
                      <a:endParaRPr lang="en-US" sz="1200" b="0" kern="0" spc="50" dirty="0">
                        <a:solidFill>
                          <a:srgbClr val="505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developer.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PaaS, IaaS &amp; software (i.e. SQL Server)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26100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 or 100% on-premises options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200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4CDD643E-79F3-9A47-A9D1-EA5C03CBF55C}"/>
              </a:ext>
            </a:extLst>
          </p:cNvPr>
          <p:cNvSpPr/>
          <p:nvPr/>
        </p:nvSpPr>
        <p:spPr bwMode="auto">
          <a:xfrm>
            <a:off x="8664252" y="2755508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77B973-03C5-CB47-80B2-DC06DD4A4C2D}"/>
              </a:ext>
            </a:extLst>
          </p:cNvPr>
          <p:cNvCxnSpPr>
            <a:cxnSpLocks/>
          </p:cNvCxnSpPr>
          <p:nvPr/>
        </p:nvCxnSpPr>
        <p:spPr>
          <a:xfrm>
            <a:off x="10696104" y="2811307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4A1BB6E-2115-B442-AB7A-FD9264063CD3}"/>
              </a:ext>
            </a:extLst>
          </p:cNvPr>
          <p:cNvSpPr/>
          <p:nvPr/>
        </p:nvSpPr>
        <p:spPr bwMode="auto">
          <a:xfrm>
            <a:off x="10588384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2C4DCC-6F09-8F42-A88F-A8EBC29F4034}"/>
              </a:ext>
            </a:extLst>
          </p:cNvPr>
          <p:cNvCxnSpPr>
            <a:cxnSpLocks/>
          </p:cNvCxnSpPr>
          <p:nvPr/>
        </p:nvCxnSpPr>
        <p:spPr>
          <a:xfrm flipV="1">
            <a:off x="4004790" y="4053971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9189E6-853F-E34F-93ED-28936C95F126}"/>
              </a:ext>
            </a:extLst>
          </p:cNvPr>
          <p:cNvCxnSpPr>
            <a:cxnSpLocks/>
          </p:cNvCxnSpPr>
          <p:nvPr/>
        </p:nvCxnSpPr>
        <p:spPr>
          <a:xfrm flipV="1">
            <a:off x="7722118" y="4011663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Frame 11">
            <a:extLst>
              <a:ext uri="{FF2B5EF4-FFF2-40B4-BE49-F238E27FC236}">
                <a16:creationId xmlns:a16="http://schemas.microsoft.com/office/drawing/2014/main" id="{67CFD491-0A7E-7640-A2B3-150725055B3F}"/>
              </a:ext>
            </a:extLst>
          </p:cNvPr>
          <p:cNvSpPr/>
          <p:nvPr/>
        </p:nvSpPr>
        <p:spPr>
          <a:xfrm>
            <a:off x="777764" y="2175024"/>
            <a:ext cx="4665899" cy="1614149"/>
          </a:xfrm>
          <a:prstGeom prst="frame">
            <a:avLst>
              <a:gd name="adj1" fmla="val 283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3099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914398" y="2547092"/>
            <a:ext cx="1049088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/>
              <a:t>What Can I build as ”pure developer”?</a:t>
            </a:r>
          </a:p>
          <a:p>
            <a:pPr algn="ctr"/>
            <a:r>
              <a:rPr lang="en-US" sz="4800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79496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JFK Files – Web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80E16-8FFE-A243-9BF4-D40242F2C0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63920"/>
            <a:ext cx="8627793" cy="4077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6558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https://jfk-demo.azurewebsites.net/</a:t>
            </a:r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4"/>
              </a:rPr>
              <a:t>https://github.com/Microsoft/AzureSearch_JFK_Files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0815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1048</Words>
  <Application>Microsoft Macintosh PowerPoint</Application>
  <PresentationFormat>Widescreen</PresentationFormat>
  <Paragraphs>187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Microsoft AI Platform</vt:lpstr>
      <vt:lpstr>PowerPoint Presentation</vt:lpstr>
      <vt:lpstr>Microsoft AI Platform – Empowering All Types of Personas</vt:lpstr>
      <vt:lpstr>Microsoft AI Platform Products (Consume vs Build)</vt:lpstr>
      <vt:lpstr>PowerPoint Presentation</vt:lpstr>
      <vt:lpstr>JFK Files – Web Site</vt:lpstr>
      <vt:lpstr>Wolters Kluwer – SEC Documents Web Site</vt:lpstr>
      <vt:lpstr>Uber – Identity Facial Recognition</vt:lpstr>
      <vt:lpstr>Microsoft Cognitive Services Give your apps a human side</vt:lpstr>
      <vt:lpstr>Cognitive Services – Live Demos https://azure.microsoft.com/en-us/services/cognitive-services/</vt:lpstr>
      <vt:lpstr>Cognitive Services – Custom Vision Build an Image Classifier in 5 minutes https://github.com/bartczernicki/ImageClassificationStateLicenses</vt:lpstr>
      <vt:lpstr>PowerPoint Presentation</vt:lpstr>
      <vt:lpstr>Microsoft AI – Common Operationalization Types</vt:lpstr>
      <vt:lpstr>Docker Containers – Cognitive Services Deploy Cognitive Services as Containers https://azure.microsoft.com/en-us/blog/running-cognitive-service-containers/</vt:lpstr>
      <vt:lpstr>Microsoft AI – DevOps (App Developer &amp; Data Scientists)</vt:lpstr>
      <vt:lpstr>PowerPoint Presentation</vt:lpstr>
      <vt:lpstr>ML.NET – Open-Source, Cross-Platform ML Development</vt:lpstr>
      <vt:lpstr>ML.NET – Baseball Hall Of Fame Prediction https://github.com/bartczernicki/baseballhof-macos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Dev Days - AI For Developers</dc:title>
  <dc:subject/>
  <dc:creator>Bart Czernicki</dc:creator>
  <cp:keywords/>
  <dc:description/>
  <cp:lastModifiedBy>Bart Czernicki</cp:lastModifiedBy>
  <cp:revision>44</cp:revision>
  <dcterms:created xsi:type="dcterms:W3CDTF">2018-12-05T05:24:51Z</dcterms:created>
  <dcterms:modified xsi:type="dcterms:W3CDTF">2018-12-13T16:35:48Z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2018-12-05T05:24:57-0500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85f8f946-2aeb-401e-bdbd-00001b893410</vt:lpwstr>
  </property>
</Properties>
</file>